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1" r:id="rId16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 snapToGrid="0">
      <p:cViewPr varScale="1">
        <p:scale>
          <a:sx n="147" d="100"/>
          <a:sy n="147" d="100"/>
        </p:scale>
        <p:origin x="-594" y="-9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87b0dac309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387b0dac309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87b0dac309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387b0dac309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387b0dac309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387b0dac309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87b0dac309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387b0dac309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87b0dac309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87b0dac309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87c3bf17d6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387c3bf17d6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3843ccc2a3d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3843ccc2a3d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3843ccc2a3d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3843ccc2a3d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387c3bf17d6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387c3bf17d6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87c3bf17d6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387c3bf17d6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87cc2a17c6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387cc2a17c6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8471100948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8471100948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8471100948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8471100948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87b0dac309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387b0dac309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dark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7153525" y="40600"/>
            <a:ext cx="1928700" cy="7308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43075" y="152400"/>
            <a:ext cx="3225800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2"/>
          <p:cNvSpPr txBox="1"/>
          <p:nvPr/>
        </p:nvSpPr>
        <p:spPr>
          <a:xfrm>
            <a:off x="131325" y="87550"/>
            <a:ext cx="35310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2500">
                <a:solidFill>
                  <a:srgbClr val="EA9999"/>
                </a:solidFill>
              </a:rPr>
              <a:t>Il Concetto di Domanda</a:t>
            </a:r>
            <a:endParaRPr sz="2500">
              <a:solidFill>
                <a:srgbClr val="EA9999"/>
              </a:solidFill>
            </a:endParaRPr>
          </a:p>
        </p:txBody>
      </p:sp>
      <p:sp>
        <p:nvSpPr>
          <p:cNvPr id="121" name="Google Shape;121;p22"/>
          <p:cNvSpPr txBox="1"/>
          <p:nvPr/>
        </p:nvSpPr>
        <p:spPr>
          <a:xfrm>
            <a:off x="255350" y="656950"/>
            <a:ext cx="5413500" cy="11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600">
                <a:solidFill>
                  <a:schemeClr val="lt2"/>
                </a:solidFill>
              </a:rPr>
              <a:t>In economia, la domanda si riferisce alla quantità di un bene o servizio che i consumatori sono disposti e in grado di acquistare a vari prezzi durante un determinato periodo di tempo.</a:t>
            </a:r>
            <a:endParaRPr sz="1600">
              <a:solidFill>
                <a:schemeClr val="lt2"/>
              </a:solidFill>
            </a:endParaRPr>
          </a:p>
        </p:txBody>
      </p:sp>
      <p:sp>
        <p:nvSpPr>
          <p:cNvPr id="122" name="Google Shape;122;p22"/>
          <p:cNvSpPr txBox="1"/>
          <p:nvPr/>
        </p:nvSpPr>
        <p:spPr>
          <a:xfrm>
            <a:off x="109400" y="1826650"/>
            <a:ext cx="5705400" cy="215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Char char="●"/>
            </a:pPr>
            <a:r>
              <a:rPr lang="it" sz="1600">
                <a:solidFill>
                  <a:srgbClr val="F4CCCC"/>
                </a:solidFill>
              </a:rPr>
              <a:t>Domanda Individuale: </a:t>
            </a:r>
            <a:r>
              <a:rPr lang="it" sz="1600">
                <a:solidFill>
                  <a:schemeClr val="lt2"/>
                </a:solidFill>
              </a:rPr>
              <a:t>Quantità di un bene che un singolo consumatore è disposto ad acquistare a un determinato prezzo, riflettendo le sue preferenze e possibilità economiche personali.</a:t>
            </a:r>
            <a:endParaRPr sz="1600">
              <a:solidFill>
                <a:schemeClr val="lt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2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Char char="●"/>
            </a:pPr>
            <a:r>
              <a:rPr lang="it" sz="1600">
                <a:solidFill>
                  <a:srgbClr val="A4C2F4"/>
                </a:solidFill>
              </a:rPr>
              <a:t>Domanda di Mercato: </a:t>
            </a:r>
            <a:r>
              <a:rPr lang="it" sz="1600">
                <a:solidFill>
                  <a:schemeClr val="lt2"/>
                </a:solidFill>
              </a:rPr>
              <a:t>La somma di tutte le domande individuali dei consumatori presenti nel mercato per uno specifico bene o servizio.</a:t>
            </a:r>
            <a:endParaRPr sz="1600">
              <a:solidFill>
                <a:schemeClr val="lt2"/>
              </a:solidFill>
            </a:endParaRPr>
          </a:p>
        </p:txBody>
      </p:sp>
      <p:sp>
        <p:nvSpPr>
          <p:cNvPr id="123" name="Google Shape;123;p22"/>
          <p:cNvSpPr txBox="1"/>
          <p:nvPr/>
        </p:nvSpPr>
        <p:spPr>
          <a:xfrm>
            <a:off x="237200" y="3939725"/>
            <a:ext cx="5449800" cy="11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600">
                <a:solidFill>
                  <a:schemeClr val="lt2"/>
                </a:solidFill>
              </a:rPr>
              <a:t>La </a:t>
            </a:r>
            <a:r>
              <a:rPr lang="it" sz="1600" i="1">
                <a:solidFill>
                  <a:srgbClr val="B6D7A8"/>
                </a:solidFill>
              </a:rPr>
              <a:t>legge della domanda</a:t>
            </a:r>
            <a:r>
              <a:rPr lang="it" sz="1600">
                <a:solidFill>
                  <a:schemeClr val="lt2"/>
                </a:solidFill>
              </a:rPr>
              <a:t> stabilisce una relazione inversa: quando il prezzo aumenta, la quantità domandata diminuisce e viceversa, mantenendo costanti tutti gli altri fattori.</a:t>
            </a:r>
            <a:endParaRPr sz="16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3"/>
          <p:cNvSpPr txBox="1"/>
          <p:nvPr/>
        </p:nvSpPr>
        <p:spPr>
          <a:xfrm>
            <a:off x="0" y="0"/>
            <a:ext cx="57417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2500">
                <a:solidFill>
                  <a:srgbClr val="EA9999"/>
                </a:solidFill>
              </a:rPr>
              <a:t>La Curva di Domanda e la sua Formula</a:t>
            </a:r>
            <a:endParaRPr sz="2500">
              <a:solidFill>
                <a:srgbClr val="EA9999"/>
              </a:solidFill>
            </a:endParaRPr>
          </a:p>
        </p:txBody>
      </p:sp>
      <p:sp>
        <p:nvSpPr>
          <p:cNvPr id="129" name="Google Shape;129;p23"/>
          <p:cNvSpPr txBox="1"/>
          <p:nvPr/>
        </p:nvSpPr>
        <p:spPr>
          <a:xfrm>
            <a:off x="113100" y="642025"/>
            <a:ext cx="5515500" cy="16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600">
                <a:solidFill>
                  <a:schemeClr val="lt2"/>
                </a:solidFill>
              </a:rPr>
              <a:t>Rappresentazione Grafica:</a:t>
            </a:r>
            <a:endParaRPr sz="1600">
              <a:solidFill>
                <a:schemeClr val="lt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600">
                <a:solidFill>
                  <a:schemeClr val="lt2"/>
                </a:solidFill>
              </a:rPr>
              <a:t>La curva di domanda ha forma decrescente e rappresenta visivamente la relazione inversa tra prezzo e quantità. Ogni punto sulla curva mostra una combinazione specifica prezzo-quantità.</a:t>
            </a:r>
            <a:endParaRPr sz="1600">
              <a:solidFill>
                <a:schemeClr val="lt2"/>
              </a:solidFill>
            </a:endParaRPr>
          </a:p>
        </p:txBody>
      </p:sp>
      <p:pic>
        <p:nvPicPr>
          <p:cNvPr id="130" name="Google Shape;13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100" y="2435675"/>
            <a:ext cx="6078175" cy="2162450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3"/>
          <p:cNvSpPr txBox="1"/>
          <p:nvPr/>
        </p:nvSpPr>
        <p:spPr>
          <a:xfrm>
            <a:off x="6048150" y="569400"/>
            <a:ext cx="3000000" cy="215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600">
                <a:solidFill>
                  <a:schemeClr val="lt2"/>
                </a:solidFill>
              </a:rPr>
              <a:t>Componenti della Formula:</a:t>
            </a:r>
            <a:endParaRPr sz="1600">
              <a:solidFill>
                <a:schemeClr val="lt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2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Char char="●"/>
            </a:pPr>
            <a:r>
              <a:rPr lang="it" sz="1600" i="1">
                <a:solidFill>
                  <a:srgbClr val="DD7E6B"/>
                </a:solidFill>
              </a:rPr>
              <a:t>Q</a:t>
            </a:r>
            <a:r>
              <a:rPr lang="it" sz="1600">
                <a:solidFill>
                  <a:schemeClr val="lt2"/>
                </a:solidFill>
              </a:rPr>
              <a:t> = quantità domandata</a:t>
            </a:r>
            <a:endParaRPr sz="1600">
              <a:solidFill>
                <a:schemeClr val="lt2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Char char="●"/>
            </a:pPr>
            <a:r>
              <a:rPr lang="it" sz="1600" i="1">
                <a:solidFill>
                  <a:srgbClr val="F9CB9C"/>
                </a:solidFill>
              </a:rPr>
              <a:t>p</a:t>
            </a:r>
            <a:r>
              <a:rPr lang="it" sz="1600">
                <a:solidFill>
                  <a:schemeClr val="lt2"/>
                </a:solidFill>
              </a:rPr>
              <a:t> = prezzo del bene</a:t>
            </a:r>
            <a:endParaRPr sz="1600">
              <a:solidFill>
                <a:schemeClr val="lt2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Char char="●"/>
            </a:pPr>
            <a:r>
              <a:rPr lang="it" sz="1600" i="1">
                <a:solidFill>
                  <a:srgbClr val="B6D7A8"/>
                </a:solidFill>
              </a:rPr>
              <a:t>a</a:t>
            </a:r>
            <a:r>
              <a:rPr lang="it" sz="1600">
                <a:solidFill>
                  <a:schemeClr val="lt2"/>
                </a:solidFill>
              </a:rPr>
              <a:t> = quantità massima quando prezzo = 0</a:t>
            </a:r>
            <a:endParaRPr sz="1600">
              <a:solidFill>
                <a:schemeClr val="lt2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Char char="●"/>
            </a:pPr>
            <a:r>
              <a:rPr lang="it" sz="1600" i="1">
                <a:solidFill>
                  <a:srgbClr val="A4C2F4"/>
                </a:solidFill>
              </a:rPr>
              <a:t>b</a:t>
            </a:r>
            <a:r>
              <a:rPr lang="it" sz="1600">
                <a:solidFill>
                  <a:schemeClr val="lt2"/>
                </a:solidFill>
              </a:rPr>
              <a:t> = coefficiente di variazione della domanda</a:t>
            </a:r>
            <a:endParaRPr sz="1600">
              <a:solidFill>
                <a:schemeClr val="lt2"/>
              </a:solidFill>
            </a:endParaRPr>
          </a:p>
        </p:txBody>
      </p:sp>
      <p:sp>
        <p:nvSpPr>
          <p:cNvPr id="132" name="Google Shape;132;p23"/>
          <p:cNvSpPr txBox="1"/>
          <p:nvPr/>
        </p:nvSpPr>
        <p:spPr>
          <a:xfrm>
            <a:off x="6548525" y="3253900"/>
            <a:ext cx="23055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600">
                <a:solidFill>
                  <a:schemeClr val="lt2"/>
                </a:solidFill>
              </a:rPr>
              <a:t>Formula matematica:</a:t>
            </a:r>
            <a:endParaRPr sz="1600">
              <a:solidFill>
                <a:schemeClr val="lt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600" i="1">
                <a:solidFill>
                  <a:srgbClr val="DD7E6B"/>
                </a:solidFill>
              </a:rPr>
              <a:t>Q </a:t>
            </a:r>
            <a:r>
              <a:rPr lang="it" sz="1600">
                <a:solidFill>
                  <a:schemeClr val="lt2"/>
                </a:solidFill>
              </a:rPr>
              <a:t>= </a:t>
            </a:r>
            <a:r>
              <a:rPr lang="it" sz="1600">
                <a:solidFill>
                  <a:srgbClr val="B6D7A8"/>
                </a:solidFill>
              </a:rPr>
              <a:t>a </a:t>
            </a:r>
            <a:r>
              <a:rPr lang="it" sz="1600">
                <a:solidFill>
                  <a:schemeClr val="lt2"/>
                </a:solidFill>
              </a:rPr>
              <a:t>- </a:t>
            </a:r>
            <a:r>
              <a:rPr lang="it" sz="1600">
                <a:solidFill>
                  <a:srgbClr val="A4C2F4"/>
                </a:solidFill>
              </a:rPr>
              <a:t>b </a:t>
            </a:r>
            <a:r>
              <a:rPr lang="it" sz="1600">
                <a:solidFill>
                  <a:schemeClr val="lt2"/>
                </a:solidFill>
              </a:rPr>
              <a:t>* </a:t>
            </a:r>
            <a:r>
              <a:rPr lang="it" sz="1600">
                <a:solidFill>
                  <a:srgbClr val="F9CB9C"/>
                </a:solidFill>
              </a:rPr>
              <a:t>p</a:t>
            </a:r>
            <a:r>
              <a:rPr lang="it" sz="1600">
                <a:solidFill>
                  <a:schemeClr val="lt2"/>
                </a:solidFill>
              </a:rPr>
              <a:t> </a:t>
            </a:r>
            <a:endParaRPr sz="16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4"/>
          <p:cNvSpPr txBox="1"/>
          <p:nvPr/>
        </p:nvSpPr>
        <p:spPr>
          <a:xfrm>
            <a:off x="0" y="0"/>
            <a:ext cx="62379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2500">
                <a:solidFill>
                  <a:srgbClr val="EA9999"/>
                </a:solidFill>
              </a:rPr>
              <a:t>Fattori che Spostano la Curva di Domanda</a:t>
            </a:r>
            <a:endParaRPr sz="2500">
              <a:solidFill>
                <a:srgbClr val="EA9999"/>
              </a:solidFill>
            </a:endParaRPr>
          </a:p>
        </p:txBody>
      </p:sp>
      <p:sp>
        <p:nvSpPr>
          <p:cNvPr id="138" name="Google Shape;138;p24"/>
          <p:cNvSpPr txBox="1"/>
          <p:nvPr/>
        </p:nvSpPr>
        <p:spPr>
          <a:xfrm>
            <a:off x="14550" y="540200"/>
            <a:ext cx="5568900" cy="44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</a:pPr>
            <a:r>
              <a:rPr lang="it" b="1" i="1">
                <a:solidFill>
                  <a:srgbClr val="FFE599"/>
                </a:solidFill>
              </a:rPr>
              <a:t>Reddito del Consumatore</a:t>
            </a:r>
            <a:r>
              <a:rPr lang="it" i="1">
                <a:solidFill>
                  <a:srgbClr val="FFE599"/>
                </a:solidFill>
              </a:rPr>
              <a:t>:</a:t>
            </a:r>
            <a:r>
              <a:rPr lang="it">
                <a:solidFill>
                  <a:schemeClr val="lt2"/>
                </a:solidFill>
              </a:rPr>
              <a:t> </a:t>
            </a:r>
            <a:endParaRPr>
              <a:solidFill>
                <a:schemeClr val="lt2"/>
              </a:solidFill>
            </a:endParaRPr>
          </a:p>
          <a:p>
            <a:pPr marL="9144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-"/>
            </a:pPr>
            <a:r>
              <a:rPr lang="it">
                <a:solidFill>
                  <a:schemeClr val="lt2"/>
                </a:solidFill>
              </a:rPr>
              <a:t>Aumento reddito: domanda ↑ (D₁).</a:t>
            </a:r>
            <a:endParaRPr>
              <a:solidFill>
                <a:schemeClr val="lt2"/>
              </a:solidFill>
            </a:endParaRPr>
          </a:p>
          <a:p>
            <a:pPr marL="9144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-"/>
            </a:pPr>
            <a:r>
              <a:rPr lang="it">
                <a:solidFill>
                  <a:schemeClr val="lt2"/>
                </a:solidFill>
              </a:rPr>
              <a:t>Diminuzione reddito: domanda ↓ (D₂).</a:t>
            </a:r>
            <a:endParaRPr>
              <a:solidFill>
                <a:schemeClr val="lt2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lt2"/>
                </a:solidFill>
              </a:rPr>
              <a:t>Il potere d'acquisto influenza direttamente le scelte di consumo.</a:t>
            </a:r>
            <a:endParaRPr>
              <a:solidFill>
                <a:schemeClr val="lt2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</a:pPr>
            <a:r>
              <a:rPr lang="it" b="1" i="1">
                <a:solidFill>
                  <a:srgbClr val="B6D7A8"/>
                </a:solidFill>
              </a:rPr>
              <a:t>Preferenze</a:t>
            </a:r>
            <a:r>
              <a:rPr lang="it" i="1">
                <a:solidFill>
                  <a:srgbClr val="B6D7A8"/>
                </a:solidFill>
              </a:rPr>
              <a:t>:</a:t>
            </a:r>
            <a:r>
              <a:rPr lang="it">
                <a:solidFill>
                  <a:schemeClr val="lt2"/>
                </a:solidFill>
              </a:rPr>
              <a:t> </a:t>
            </a:r>
            <a:endParaRPr>
              <a:solidFill>
                <a:schemeClr val="lt2"/>
              </a:solidFill>
            </a:endParaRPr>
          </a:p>
          <a:p>
            <a:pPr marL="9144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-"/>
            </a:pPr>
            <a:r>
              <a:rPr lang="it">
                <a:solidFill>
                  <a:schemeClr val="lt2"/>
                </a:solidFill>
              </a:rPr>
              <a:t>Aumento preferenza: domanda ↑.</a:t>
            </a:r>
            <a:endParaRPr>
              <a:solidFill>
                <a:schemeClr val="lt2"/>
              </a:solidFill>
            </a:endParaRPr>
          </a:p>
          <a:p>
            <a:pPr marL="9144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-"/>
            </a:pPr>
            <a:r>
              <a:rPr lang="it">
                <a:solidFill>
                  <a:schemeClr val="lt2"/>
                </a:solidFill>
              </a:rPr>
              <a:t>Diminuzione preferenza: domanda ↓. </a:t>
            </a:r>
            <a:endParaRPr>
              <a:solidFill>
                <a:schemeClr val="lt2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lt2"/>
                </a:solidFill>
              </a:rPr>
              <a:t>Influenzato da mode, tendenze culturali e campagne pubblicitarie.</a:t>
            </a:r>
            <a:endParaRPr>
              <a:solidFill>
                <a:schemeClr val="lt2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</a:pPr>
            <a:r>
              <a:rPr lang="it" b="1" i="1">
                <a:solidFill>
                  <a:srgbClr val="A2C4C9"/>
                </a:solidFill>
              </a:rPr>
              <a:t>Beni Correlati</a:t>
            </a:r>
            <a:r>
              <a:rPr lang="it" i="1">
                <a:solidFill>
                  <a:srgbClr val="A2C4C9"/>
                </a:solidFill>
              </a:rPr>
              <a:t>:</a:t>
            </a:r>
            <a:r>
              <a:rPr lang="it">
                <a:solidFill>
                  <a:schemeClr val="lt2"/>
                </a:solidFill>
              </a:rPr>
              <a:t> </a:t>
            </a:r>
            <a:endParaRPr>
              <a:solidFill>
                <a:schemeClr val="lt2"/>
              </a:solidFill>
            </a:endParaRPr>
          </a:p>
          <a:p>
            <a:pPr marL="9144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-"/>
            </a:pPr>
            <a:r>
              <a:rPr lang="it">
                <a:solidFill>
                  <a:schemeClr val="lt2"/>
                </a:solidFill>
              </a:rPr>
              <a:t>Succedanei: beni sostituibili che svolgono la stessa funzione. Prezzo succedaneo ↑ : domanda bene considerato ↑</a:t>
            </a:r>
            <a:endParaRPr>
              <a:solidFill>
                <a:schemeClr val="lt2"/>
              </a:solidFill>
            </a:endParaRPr>
          </a:p>
          <a:p>
            <a:pPr marL="9144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-"/>
            </a:pPr>
            <a:r>
              <a:rPr lang="it">
                <a:solidFill>
                  <a:schemeClr val="lt2"/>
                </a:solidFill>
              </a:rPr>
              <a:t>Complementari: beni usati insieme. Prezzo complementare ↑ : domanda bene considerato ↓</a:t>
            </a:r>
            <a:endParaRPr>
              <a:solidFill>
                <a:schemeClr val="lt2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</a:pPr>
            <a:r>
              <a:rPr lang="it" b="1" i="1">
                <a:solidFill>
                  <a:srgbClr val="B4A7D6"/>
                </a:solidFill>
              </a:rPr>
              <a:t>Informazioni &amp; Consumatori</a:t>
            </a:r>
            <a:r>
              <a:rPr lang="it" i="1">
                <a:solidFill>
                  <a:srgbClr val="B4A7D6"/>
                </a:solidFill>
              </a:rPr>
              <a:t>:</a:t>
            </a:r>
            <a:endParaRPr i="1">
              <a:solidFill>
                <a:srgbClr val="B4A7D6"/>
              </a:solidFill>
            </a:endParaRPr>
          </a:p>
          <a:p>
            <a:pPr marL="9144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-"/>
            </a:pPr>
            <a:r>
              <a:rPr lang="it">
                <a:solidFill>
                  <a:schemeClr val="lt2"/>
                </a:solidFill>
              </a:rPr>
              <a:t>Maggiori informazioni/utilità: domanda ↑.</a:t>
            </a:r>
            <a:endParaRPr>
              <a:solidFill>
                <a:schemeClr val="lt2"/>
              </a:solidFill>
            </a:endParaRPr>
          </a:p>
          <a:p>
            <a:pPr marL="9144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-"/>
            </a:pPr>
            <a:r>
              <a:rPr lang="it">
                <a:solidFill>
                  <a:schemeClr val="lt2"/>
                </a:solidFill>
              </a:rPr>
              <a:t>Aumento numero consumatori: domanda ↑.</a:t>
            </a:r>
            <a:endParaRPr>
              <a:solidFill>
                <a:schemeClr val="lt2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lt2"/>
                </a:solidFill>
              </a:rPr>
              <a:t>Entrambi spostano la curva verso destra.</a:t>
            </a:r>
            <a:endParaRPr>
              <a:solidFill>
                <a:schemeClr val="lt2"/>
              </a:solidFill>
            </a:endParaRPr>
          </a:p>
        </p:txBody>
      </p:sp>
      <p:pic>
        <p:nvPicPr>
          <p:cNvPr id="139" name="Google Shape;13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3462" y="700825"/>
            <a:ext cx="3353526" cy="305010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4"/>
          <p:cNvSpPr txBox="1"/>
          <p:nvPr/>
        </p:nvSpPr>
        <p:spPr>
          <a:xfrm>
            <a:off x="5383525" y="3988100"/>
            <a:ext cx="33534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i="1">
                <a:solidFill>
                  <a:srgbClr val="F9CB9C"/>
                </a:solidFill>
              </a:rPr>
              <a:t>Ceteris paribus:</a:t>
            </a:r>
            <a:r>
              <a:rPr lang="it">
                <a:solidFill>
                  <a:schemeClr val="lt2"/>
                </a:solidFill>
              </a:rPr>
              <a:t> termine latino che indica l'analisi dell'effetto di una sola variabile, mantenendo tutte le altre costanti.</a:t>
            </a:r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5"/>
          <p:cNvSpPr txBox="1"/>
          <p:nvPr/>
        </p:nvSpPr>
        <p:spPr>
          <a:xfrm>
            <a:off x="0" y="0"/>
            <a:ext cx="30000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2500">
                <a:solidFill>
                  <a:srgbClr val="EA9999"/>
                </a:solidFill>
              </a:rPr>
              <a:t>La Curva di Offerta</a:t>
            </a:r>
            <a:endParaRPr sz="2500">
              <a:solidFill>
                <a:srgbClr val="EA9999"/>
              </a:solidFill>
            </a:endParaRPr>
          </a:p>
        </p:txBody>
      </p:sp>
      <p:pic>
        <p:nvPicPr>
          <p:cNvPr id="146" name="Google Shape;14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550" y="2893825"/>
            <a:ext cx="5808274" cy="219325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5"/>
          <p:cNvSpPr txBox="1"/>
          <p:nvPr/>
        </p:nvSpPr>
        <p:spPr>
          <a:xfrm>
            <a:off x="-44172" y="496125"/>
            <a:ext cx="91272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i="1">
                <a:solidFill>
                  <a:schemeClr val="lt2"/>
                </a:solidFill>
              </a:rPr>
              <a:t>Definizione:</a:t>
            </a:r>
            <a:r>
              <a:rPr lang="it">
                <a:solidFill>
                  <a:schemeClr val="lt2"/>
                </a:solidFill>
              </a:rPr>
              <a:t> L'offerta è la quantità di un bene che i venditori sono disposti a vendere. Riguarda il comportamento delle imprese, che sono motivate dal profitto.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148" name="Google Shape;148;p25"/>
          <p:cNvSpPr txBox="1"/>
          <p:nvPr/>
        </p:nvSpPr>
        <p:spPr>
          <a:xfrm>
            <a:off x="28753" y="1072475"/>
            <a:ext cx="90543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lt2"/>
                </a:solidFill>
              </a:rPr>
              <a:t>La </a:t>
            </a:r>
            <a:r>
              <a:rPr lang="it" i="1">
                <a:solidFill>
                  <a:srgbClr val="F9CB9C"/>
                </a:solidFill>
              </a:rPr>
              <a:t>curva di offerta</a:t>
            </a:r>
            <a:r>
              <a:rPr lang="it">
                <a:solidFill>
                  <a:schemeClr val="lt2"/>
                </a:solidFill>
              </a:rPr>
              <a:t> mostra la relazione tra il prezzo di un bene e la quantità che i produttori sono disposti ad offrire sul mercato.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149" name="Google Shape;149;p25"/>
          <p:cNvSpPr txBox="1"/>
          <p:nvPr/>
        </p:nvSpPr>
        <p:spPr>
          <a:xfrm>
            <a:off x="0" y="1631725"/>
            <a:ext cx="58686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i="1">
                <a:solidFill>
                  <a:schemeClr val="lt2"/>
                </a:solidFill>
              </a:rPr>
              <a:t>Relazione Prezzo-Quantità:</a:t>
            </a:r>
            <a:r>
              <a:rPr lang="it">
                <a:solidFill>
                  <a:schemeClr val="lt2"/>
                </a:solidFill>
              </a:rPr>
              <a:t> </a:t>
            </a:r>
            <a:endParaRPr>
              <a:solidFill>
                <a:schemeClr val="lt2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</a:pPr>
            <a:r>
              <a:rPr lang="it">
                <a:solidFill>
                  <a:schemeClr val="lt2"/>
                </a:solidFill>
              </a:rPr>
              <a:t>Prezzo ↑ : quantità offerta ↑, </a:t>
            </a:r>
            <a:endParaRPr>
              <a:solidFill>
                <a:schemeClr val="lt2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</a:pPr>
            <a:r>
              <a:rPr lang="it">
                <a:solidFill>
                  <a:schemeClr val="lt2"/>
                </a:solidFill>
              </a:rPr>
              <a:t>Prezzo ↓ : quantità offerta ↓. </a:t>
            </a:r>
            <a:endParaRPr>
              <a:solidFill>
                <a:schemeClr val="lt2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lt2"/>
                </a:solidFill>
              </a:rPr>
              <a:t>Questo indica una pendenza positiva.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150" name="Google Shape;150;p25"/>
          <p:cNvSpPr txBox="1"/>
          <p:nvPr/>
        </p:nvSpPr>
        <p:spPr>
          <a:xfrm>
            <a:off x="5868600" y="3609575"/>
            <a:ext cx="31857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i="1">
                <a:solidFill>
                  <a:schemeClr val="lt2"/>
                </a:solidFill>
              </a:rPr>
              <a:t>Movimento vs Spostamento:</a:t>
            </a:r>
            <a:r>
              <a:rPr lang="it">
                <a:solidFill>
                  <a:schemeClr val="lt2"/>
                </a:solidFill>
              </a:rPr>
              <a:t> Un cambiamento nel prezzo causa un movimento lungo la curva. Altri fattori portano a uno spostamento dell'intera curva (destra = aumento, sinistra = diminuzione).</a:t>
            </a:r>
            <a:endParaRPr>
              <a:solidFill>
                <a:schemeClr val="lt2"/>
              </a:solidFill>
            </a:endParaRPr>
          </a:p>
        </p:txBody>
      </p:sp>
      <p:pic>
        <p:nvPicPr>
          <p:cNvPr id="151" name="Google Shape;151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64825" y="1475125"/>
            <a:ext cx="2193250" cy="2193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6"/>
          <p:cNvSpPr txBox="1"/>
          <p:nvPr/>
        </p:nvSpPr>
        <p:spPr>
          <a:xfrm>
            <a:off x="0" y="0"/>
            <a:ext cx="58146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2500">
                <a:solidFill>
                  <a:srgbClr val="EA9999"/>
                </a:solidFill>
              </a:rPr>
              <a:t>Fattori che Spostano la Curva di Offerta</a:t>
            </a:r>
            <a:endParaRPr sz="2500">
              <a:solidFill>
                <a:srgbClr val="EA9999"/>
              </a:solidFill>
            </a:endParaRPr>
          </a:p>
        </p:txBody>
      </p:sp>
      <p:sp>
        <p:nvSpPr>
          <p:cNvPr id="157" name="Google Shape;157;p26"/>
          <p:cNvSpPr txBox="1"/>
          <p:nvPr/>
        </p:nvSpPr>
        <p:spPr>
          <a:xfrm>
            <a:off x="4224225" y="721800"/>
            <a:ext cx="4815300" cy="19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</a:pPr>
            <a:r>
              <a:rPr lang="it" i="1">
                <a:solidFill>
                  <a:srgbClr val="F9CB9C"/>
                </a:solidFill>
              </a:rPr>
              <a:t>Costi di Produzione:</a:t>
            </a:r>
            <a:r>
              <a:rPr lang="it">
                <a:solidFill>
                  <a:schemeClr val="lt2"/>
                </a:solidFill>
              </a:rPr>
              <a:t> Costi di produzione più bassi aumentano l'offerta, costi più alti la riducono.</a:t>
            </a:r>
            <a:endParaRPr>
              <a:solidFill>
                <a:schemeClr val="lt2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</a:pPr>
            <a:r>
              <a:rPr lang="it" i="1">
                <a:solidFill>
                  <a:srgbClr val="B6D7A8"/>
                </a:solidFill>
              </a:rPr>
              <a:t>Tecnologia:</a:t>
            </a:r>
            <a:r>
              <a:rPr lang="it">
                <a:solidFill>
                  <a:schemeClr val="lt2"/>
                </a:solidFill>
              </a:rPr>
              <a:t> Innovazioni tecnologiche migliorano l'efficienza, aumentando l'offerta.</a:t>
            </a:r>
            <a:endParaRPr>
              <a:solidFill>
                <a:schemeClr val="lt2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</a:pPr>
            <a:r>
              <a:rPr lang="it" i="1">
                <a:solidFill>
                  <a:srgbClr val="A2C4C9"/>
                </a:solidFill>
              </a:rPr>
              <a:t>Interventi Pubblici:</a:t>
            </a:r>
            <a:r>
              <a:rPr lang="it">
                <a:solidFill>
                  <a:schemeClr val="lt2"/>
                </a:solidFill>
              </a:rPr>
              <a:t> Sussidi e incentivi aumentano l'offerta, mentre tasse e regolamenti la diminuiscono.</a:t>
            </a:r>
            <a:endParaRPr>
              <a:solidFill>
                <a:schemeClr val="lt2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</a:pPr>
            <a:r>
              <a:rPr lang="it" i="1">
                <a:solidFill>
                  <a:srgbClr val="9FC5E8"/>
                </a:solidFill>
              </a:rPr>
              <a:t>Aspettative Future:</a:t>
            </a:r>
            <a:r>
              <a:rPr lang="it">
                <a:solidFill>
                  <a:schemeClr val="lt2"/>
                </a:solidFill>
              </a:rPr>
              <a:t> L'aspettativa di prezzi futuri più alti può ridurre l'offerta attuale.</a:t>
            </a:r>
            <a:endParaRPr>
              <a:solidFill>
                <a:schemeClr val="lt2"/>
              </a:solidFill>
            </a:endParaRPr>
          </a:p>
        </p:txBody>
      </p:sp>
      <p:pic>
        <p:nvPicPr>
          <p:cNvPr id="158" name="Google Shape;15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21800"/>
            <a:ext cx="3919425" cy="3648798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6"/>
          <p:cNvSpPr txBox="1"/>
          <p:nvPr/>
        </p:nvSpPr>
        <p:spPr>
          <a:xfrm>
            <a:off x="4355625" y="2684850"/>
            <a:ext cx="4552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lt2"/>
                </a:solidFill>
              </a:rPr>
              <a:t>Gli spostamenti della curva di offerta sono paralleli, cambiando posizione ma mantenendo l'inclinazione.</a:t>
            </a:r>
            <a:endParaRPr>
              <a:solidFill>
                <a:schemeClr val="lt2"/>
              </a:solidFill>
            </a:endParaRPr>
          </a:p>
        </p:txBody>
      </p:sp>
      <p:pic>
        <p:nvPicPr>
          <p:cNvPr id="160" name="Google Shape;160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76300" y="3300450"/>
            <a:ext cx="1795150" cy="179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20100" y="3300450"/>
            <a:ext cx="1196766" cy="1795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8"/>
          <p:cNvSpPr txBox="1">
            <a:spLocks noGrp="1"/>
          </p:cNvSpPr>
          <p:nvPr>
            <p:ph type="title"/>
          </p:nvPr>
        </p:nvSpPr>
        <p:spPr>
          <a:xfrm>
            <a:off x="136792" y="100646"/>
            <a:ext cx="188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b="1" dirty="0">
                <a:solidFill>
                  <a:srgbClr val="EA9999"/>
                </a:solidFill>
              </a:rPr>
              <a:t>Domande:</a:t>
            </a:r>
            <a:endParaRPr b="1">
              <a:solidFill>
                <a:srgbClr val="EA9999"/>
              </a:solidFill>
            </a:endParaRPr>
          </a:p>
        </p:txBody>
      </p:sp>
      <p:sp>
        <p:nvSpPr>
          <p:cNvPr id="177" name="Google Shape;177;p28"/>
          <p:cNvSpPr txBox="1"/>
          <p:nvPr/>
        </p:nvSpPr>
        <p:spPr>
          <a:xfrm>
            <a:off x="189424" y="622571"/>
            <a:ext cx="5569351" cy="204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AutoNum type="arabicPeriod"/>
            </a:pPr>
            <a:r>
              <a:rPr lang="it" sz="2000" b="1" dirty="0">
                <a:solidFill>
                  <a:schemeClr val="lt2"/>
                </a:solidFill>
              </a:rPr>
              <a:t>Se si alza il prezzo, come si comporta di conseguenza la domanda? </a:t>
            </a:r>
            <a:endParaRPr sz="2000" b="1">
              <a:solidFill>
                <a:schemeClr val="lt2"/>
              </a:solidFill>
            </a:endParaRPr>
          </a:p>
          <a:p>
            <a:pPr marL="914400" lvl="0" indent="-4572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sz="2000" b="1">
              <a:solidFill>
                <a:schemeClr val="lt2"/>
              </a:solidFill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AutoNum type="arabicPeriod"/>
            </a:pPr>
            <a:r>
              <a:rPr lang="it" sz="2000" b="1" dirty="0">
                <a:solidFill>
                  <a:schemeClr val="lt2"/>
                </a:solidFill>
              </a:rPr>
              <a:t>Si ha un eccesso di offerta quando?</a:t>
            </a:r>
            <a:endParaRPr sz="2000" b="1">
              <a:solidFill>
                <a:schemeClr val="lt2"/>
              </a:solidFill>
            </a:endParaRPr>
          </a:p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sz="2000" b="1">
              <a:solidFill>
                <a:schemeClr val="lt2"/>
              </a:solidFill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AutoNum type="arabicPeriod"/>
            </a:pPr>
            <a:r>
              <a:rPr lang="it" sz="2000" b="1" dirty="0">
                <a:solidFill>
                  <a:schemeClr val="lt2"/>
                </a:solidFill>
              </a:rPr>
              <a:t>Quando l'offerta supera la domanda?</a:t>
            </a:r>
            <a:endParaRPr sz="2000" b="1">
              <a:solidFill>
                <a:schemeClr val="lt2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2"/>
              </a:solidFill>
            </a:endParaRPr>
          </a:p>
        </p:txBody>
      </p:sp>
      <p:pic>
        <p:nvPicPr>
          <p:cNvPr id="2050" name="Picture 2" descr="Illustrazione Del Punto Interrogativo 3d Isolata Illustrazione di Stock ..."/>
          <p:cNvPicPr>
            <a:picLocks noChangeAspect="1" noChangeArrowheads="1"/>
          </p:cNvPicPr>
          <p:nvPr/>
        </p:nvPicPr>
        <p:blipFill>
          <a:blip r:embed="rId3"/>
          <a:srcRect l="12329" t="6994" r="14521" b="7058"/>
          <a:stretch>
            <a:fillRect/>
          </a:stretch>
        </p:blipFill>
        <p:spPr bwMode="auto">
          <a:xfrm>
            <a:off x="6089514" y="1284051"/>
            <a:ext cx="2036323" cy="2661711"/>
          </a:xfrm>
          <a:prstGeom prst="rect">
            <a:avLst/>
          </a:prstGeom>
          <a:noFill/>
        </p:spPr>
      </p:pic>
      <p:pic>
        <p:nvPicPr>
          <p:cNvPr id="2052" name="Picture 4" descr="Apriti subito alle domande aperte - Giuliano De Danieli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193259" y="2741333"/>
            <a:ext cx="3270963" cy="218170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EA9999"/>
                </a:solidFill>
              </a:rPr>
              <a:t>La Microeconomia e la Macroeconomia</a:t>
            </a:r>
            <a:endParaRPr>
              <a:solidFill>
                <a:srgbClr val="EA9999"/>
              </a:solidFill>
            </a:endParaRPr>
          </a:p>
        </p:txBody>
      </p:sp>
      <p:sp>
        <p:nvSpPr>
          <p:cNvPr id="60" name="Google Shape;60;p14"/>
          <p:cNvSpPr txBox="1">
            <a:spLocks noGrp="1"/>
          </p:cNvSpPr>
          <p:nvPr>
            <p:ph type="body" idx="1"/>
          </p:nvPr>
        </p:nvSpPr>
        <p:spPr>
          <a:xfrm>
            <a:off x="330125" y="1147875"/>
            <a:ext cx="5591700" cy="328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600"/>
              <a:t>La </a:t>
            </a:r>
            <a:r>
              <a:rPr lang="it" sz="1600" b="1" i="1"/>
              <a:t>teoria economica </a:t>
            </a:r>
            <a:r>
              <a:rPr lang="it" sz="1600"/>
              <a:t>è suddivisa in Microeconomia e la Macroeconomia:</a:t>
            </a:r>
            <a:endParaRPr sz="1600"/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600"/>
          </a:p>
          <a:p>
            <a:pPr marL="457200" lvl="0" indent="-3302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it" sz="1600"/>
              <a:t>La </a:t>
            </a:r>
            <a:r>
              <a:rPr lang="it" sz="1600" b="1" i="1">
                <a:solidFill>
                  <a:srgbClr val="F4CCCC"/>
                </a:solidFill>
              </a:rPr>
              <a:t>microeconomia</a:t>
            </a:r>
            <a:r>
              <a:rPr lang="it" sz="1600"/>
              <a:t> studia il comportamento dei </a:t>
            </a:r>
            <a:r>
              <a:rPr lang="it" sz="1600" b="1" i="1"/>
              <a:t>singoli agenti economici</a:t>
            </a:r>
            <a:endParaRPr sz="1600" b="1" i="1"/>
          </a:p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457200" lvl="0" indent="-33020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it" sz="1600"/>
              <a:t>La </a:t>
            </a:r>
            <a:r>
              <a:rPr lang="it" sz="1600" b="1" i="1">
                <a:solidFill>
                  <a:srgbClr val="C9DAF8"/>
                </a:solidFill>
              </a:rPr>
              <a:t>macroeconomia </a:t>
            </a:r>
            <a:r>
              <a:rPr lang="it" sz="1600"/>
              <a:t>studia le grandezze economiche aggregate, ad esempio </a:t>
            </a:r>
            <a:r>
              <a:rPr lang="it" sz="1600" b="1" i="1"/>
              <a:t>i tassi di interesse</a:t>
            </a:r>
            <a:r>
              <a:rPr lang="it" sz="1600"/>
              <a:t> o </a:t>
            </a:r>
            <a:r>
              <a:rPr lang="it" sz="1600" b="1" i="1"/>
              <a:t>la variazione del prodotto interno lordo</a:t>
            </a:r>
            <a:endParaRPr sz="1600" b="1" i="1"/>
          </a:p>
        </p:txBody>
      </p:sp>
      <p:pic>
        <p:nvPicPr>
          <p:cNvPr id="61" name="Google Shape;61;p14"/>
          <p:cNvPicPr preferRelativeResize="0"/>
          <p:nvPr/>
        </p:nvPicPr>
        <p:blipFill rotWithShape="1">
          <a:blip r:embed="rId3">
            <a:alphaModFix/>
          </a:blip>
          <a:srcRect b="35658"/>
          <a:stretch/>
        </p:blipFill>
        <p:spPr>
          <a:xfrm>
            <a:off x="5760975" y="1398950"/>
            <a:ext cx="3287226" cy="169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EA9999"/>
                </a:solidFill>
              </a:rPr>
              <a:t>La Microeconomia e la Macroeconomia</a:t>
            </a:r>
            <a:endParaRPr>
              <a:solidFill>
                <a:srgbClr val="EA999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88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600"/>
              <a:t>Inoltre </a:t>
            </a:r>
            <a:r>
              <a:rPr lang="it" sz="1600" b="1" i="1"/>
              <a:t>l’economia</a:t>
            </a:r>
            <a:r>
              <a:rPr lang="it" sz="1600"/>
              <a:t> si occupa della </a:t>
            </a:r>
            <a:r>
              <a:rPr lang="it" sz="1600" b="1" i="1"/>
              <a:t>spiegazione</a:t>
            </a:r>
            <a:r>
              <a:rPr lang="it" sz="1600"/>
              <a:t> e </a:t>
            </a:r>
            <a:r>
              <a:rPr lang="it" sz="1600" b="1" i="1"/>
              <a:t>previsione</a:t>
            </a:r>
            <a:r>
              <a:rPr lang="it" sz="1600"/>
              <a:t> dei fenomeni economici </a:t>
            </a:r>
            <a:r>
              <a:rPr lang="it" sz="1600" b="1" i="1"/>
              <a:t>tramite</a:t>
            </a:r>
            <a:r>
              <a:rPr lang="it" sz="1600"/>
              <a:t> </a:t>
            </a:r>
            <a:r>
              <a:rPr lang="it" sz="1600" b="1" i="1"/>
              <a:t>regole e teorie </a:t>
            </a:r>
            <a:r>
              <a:rPr lang="it" sz="1600"/>
              <a:t>che vengono descritte usando regole </a:t>
            </a:r>
            <a:r>
              <a:rPr lang="it" sz="1600" b="1" i="1"/>
              <a:t>matematiche e di statistica</a:t>
            </a:r>
            <a:r>
              <a:rPr lang="it" sz="1600"/>
              <a:t>.</a:t>
            </a:r>
            <a:endParaRPr sz="16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it" sz="1600"/>
              <a:t>Una altro compito della </a:t>
            </a:r>
            <a:r>
              <a:rPr lang="it" sz="1600" b="1" i="1"/>
              <a:t>microeconomia</a:t>
            </a:r>
            <a:r>
              <a:rPr lang="it" sz="1600"/>
              <a:t> è quello di occuparsi dell’</a:t>
            </a:r>
            <a:r>
              <a:rPr lang="it" sz="1600" b="1" i="1"/>
              <a:t>analisi</a:t>
            </a:r>
            <a:r>
              <a:rPr lang="it" sz="1600"/>
              <a:t> dei fenomeni economici </a:t>
            </a:r>
            <a:r>
              <a:rPr lang="it" sz="1600" b="1" i="1"/>
              <a:t>prevedendo</a:t>
            </a:r>
            <a:r>
              <a:rPr lang="it" sz="1600"/>
              <a:t> il loro andamento.</a:t>
            </a:r>
            <a:endParaRPr sz="16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6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it" sz="1600" b="1" i="1">
                <a:solidFill>
                  <a:srgbClr val="FFF2CC"/>
                </a:solidFill>
              </a:rPr>
              <a:t>L’analisi economica</a:t>
            </a:r>
            <a:r>
              <a:rPr lang="it" sz="1600"/>
              <a:t> si basa secondo cui </a:t>
            </a:r>
            <a:r>
              <a:rPr lang="it" sz="1600" b="1" i="1"/>
              <a:t>tutte le risorse sono scarse</a:t>
            </a:r>
            <a:r>
              <a:rPr lang="it" sz="1600"/>
              <a:t> poiché i mezzi e </a:t>
            </a:r>
            <a:r>
              <a:rPr lang="it" sz="1600" b="1" i="1"/>
              <a:t>le</a:t>
            </a:r>
            <a:r>
              <a:rPr lang="it" sz="1600"/>
              <a:t> </a:t>
            </a:r>
            <a:r>
              <a:rPr lang="it" sz="1600" b="1" i="1"/>
              <a:t>risorse non sono infiniti</a:t>
            </a:r>
            <a:r>
              <a:rPr lang="it" sz="1600"/>
              <a:t>, quindi persone, organizzazioni e istituzioni si trovano in una condizione il quale devono </a:t>
            </a:r>
            <a:r>
              <a:rPr lang="it" sz="1600" b="1" i="1"/>
              <a:t>effettuare delle scelte</a:t>
            </a:r>
            <a:r>
              <a:rPr lang="it" sz="1600"/>
              <a:t> avendo poche alternative a disposizione.</a:t>
            </a:r>
            <a:endParaRPr sz="160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it" sz="1600" b="1" i="1">
                <a:solidFill>
                  <a:srgbClr val="D9EAD3"/>
                </a:solidFill>
              </a:rPr>
              <a:t>La teoria economica</a:t>
            </a:r>
            <a:r>
              <a:rPr lang="it" sz="1600"/>
              <a:t> si basa sulla </a:t>
            </a:r>
            <a:r>
              <a:rPr lang="it" sz="1600" b="1" i="1"/>
              <a:t>teoria della razionalità</a:t>
            </a:r>
            <a:r>
              <a:rPr lang="it" sz="1600"/>
              <a:t> cioè secondo cui le persone sono perfettamente in grado di valutare </a:t>
            </a:r>
            <a:r>
              <a:rPr lang="it" sz="1600" b="1" i="1"/>
              <a:t>i costi e i benefici</a:t>
            </a:r>
            <a:r>
              <a:rPr lang="it" sz="1600"/>
              <a:t> di ciascuna alternativa e agendo di conseguenza</a:t>
            </a:r>
            <a:endParaRPr sz="20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>
            <a:spLocks noGrp="1"/>
          </p:cNvSpPr>
          <p:nvPr>
            <p:ph type="title"/>
          </p:nvPr>
        </p:nvSpPr>
        <p:spPr>
          <a:xfrm>
            <a:off x="311700" y="3939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EA9999"/>
                </a:solidFill>
              </a:rPr>
              <a:t>La produzione e la vendita</a:t>
            </a:r>
            <a:endParaRPr>
              <a:solidFill>
                <a:srgbClr val="EA9999"/>
              </a:solidFill>
            </a:endParaRPr>
          </a:p>
        </p:txBody>
      </p:sp>
      <p:sp>
        <p:nvSpPr>
          <p:cNvPr id="73" name="Google Shape;73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600"/>
              <a:t>Gli agenti economici possono essere:</a:t>
            </a:r>
            <a:endParaRPr sz="1600"/>
          </a:p>
          <a:p>
            <a:pPr marL="457200" lvl="0" indent="-330200" algn="l" rtl="0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it" sz="1600"/>
              <a:t>I </a:t>
            </a:r>
            <a:r>
              <a:rPr lang="it" sz="1600" b="1" i="1">
                <a:solidFill>
                  <a:srgbClr val="9FC5E8"/>
                </a:solidFill>
              </a:rPr>
              <a:t>consumatori</a:t>
            </a:r>
            <a:r>
              <a:rPr lang="it" sz="1600" b="1" i="1">
                <a:solidFill>
                  <a:srgbClr val="999999"/>
                </a:solidFill>
              </a:rPr>
              <a:t> </a:t>
            </a:r>
            <a:r>
              <a:rPr lang="it" sz="1600"/>
              <a:t>costituiscono la </a:t>
            </a:r>
            <a:r>
              <a:rPr lang="it" sz="1600" b="1" i="1">
                <a:solidFill>
                  <a:srgbClr val="999999"/>
                </a:solidFill>
              </a:rPr>
              <a:t>domanda </a:t>
            </a:r>
            <a:r>
              <a:rPr lang="it" sz="1600"/>
              <a:t>del bene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it" sz="1600"/>
              <a:t>Le </a:t>
            </a:r>
            <a:r>
              <a:rPr lang="it" sz="1600" b="1" i="1">
                <a:solidFill>
                  <a:srgbClr val="B4A7D6"/>
                </a:solidFill>
              </a:rPr>
              <a:t>imprese</a:t>
            </a:r>
            <a:r>
              <a:rPr lang="it" sz="1600" b="1" i="1">
                <a:solidFill>
                  <a:srgbClr val="999999"/>
                </a:solidFill>
              </a:rPr>
              <a:t> </a:t>
            </a:r>
            <a:r>
              <a:rPr lang="it" sz="1600"/>
              <a:t>propongono </a:t>
            </a:r>
            <a:r>
              <a:rPr lang="it" sz="1600">
                <a:solidFill>
                  <a:srgbClr val="999999"/>
                </a:solidFill>
              </a:rPr>
              <a:t>l’offerta </a:t>
            </a:r>
            <a:r>
              <a:rPr lang="it" sz="1600"/>
              <a:t>dei prodotti</a:t>
            </a:r>
            <a:endParaRPr sz="1600"/>
          </a:p>
        </p:txBody>
      </p:sp>
      <p:pic>
        <p:nvPicPr>
          <p:cNvPr id="74" name="Google Shape;7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4725" y="3024313"/>
            <a:ext cx="3531750" cy="162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6"/>
          <p:cNvPicPr preferRelativeResize="0"/>
          <p:nvPr/>
        </p:nvPicPr>
        <p:blipFill rotWithShape="1">
          <a:blip r:embed="rId4">
            <a:alphaModFix/>
          </a:blip>
          <a:srcRect l="7510" t="5164" r="7433" b="10724"/>
          <a:stretch/>
        </p:blipFill>
        <p:spPr>
          <a:xfrm>
            <a:off x="5910050" y="434100"/>
            <a:ext cx="2036852" cy="2064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6"/>
          <p:cNvPicPr preferRelativeResize="0"/>
          <p:nvPr/>
        </p:nvPicPr>
        <p:blipFill rotWithShape="1">
          <a:blip r:embed="rId5">
            <a:alphaModFix/>
          </a:blip>
          <a:srcRect t="3980" r="7944" b="6373"/>
          <a:stretch/>
        </p:blipFill>
        <p:spPr>
          <a:xfrm>
            <a:off x="729575" y="2349625"/>
            <a:ext cx="3582200" cy="252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EA9999"/>
                </a:solidFill>
              </a:rPr>
              <a:t>Il mercato</a:t>
            </a:r>
            <a:endParaRPr>
              <a:solidFill>
                <a:srgbClr val="EA9999"/>
              </a:solidFill>
            </a:endParaRPr>
          </a:p>
        </p:txBody>
      </p:sp>
      <p:sp>
        <p:nvSpPr>
          <p:cNvPr id="82" name="Google Shape;82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6152400" cy="39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600"/>
              <a:t>L’incontro tra la domanda e l’offerta si chiama </a:t>
            </a:r>
            <a:r>
              <a:rPr lang="it" sz="1600" b="1" i="1">
                <a:solidFill>
                  <a:srgbClr val="999999"/>
                </a:solidFill>
              </a:rPr>
              <a:t>mercato</a:t>
            </a:r>
            <a:r>
              <a:rPr lang="it" sz="1600"/>
              <a:t>.</a:t>
            </a:r>
            <a:endParaRPr sz="16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it" sz="1600"/>
              <a:t>Il mercato è un’</a:t>
            </a:r>
            <a:r>
              <a:rPr lang="it" sz="1600" b="1" i="1">
                <a:solidFill>
                  <a:srgbClr val="A2C4C9"/>
                </a:solidFill>
              </a:rPr>
              <a:t>istituzione economica</a:t>
            </a:r>
            <a:r>
              <a:rPr lang="it" sz="1600"/>
              <a:t> che permette di acquistare e vendere beni e prodotti agli individui.</a:t>
            </a:r>
            <a:endParaRPr sz="16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it" sz="1600"/>
              <a:t>Ci sono due curve:</a:t>
            </a:r>
            <a:endParaRPr sz="1600"/>
          </a:p>
          <a:p>
            <a:pPr marL="457200" lvl="0" indent="-330200" algn="l" rtl="0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it" sz="1600">
                <a:solidFill>
                  <a:srgbClr val="FFE599"/>
                </a:solidFill>
              </a:rPr>
              <a:t>curva di domanda:</a:t>
            </a:r>
            <a:r>
              <a:rPr lang="it" sz="1600"/>
              <a:t> sintetizza le informazioni sul modo in cui i consumatori prendono le loro decisioni;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it" sz="1600">
                <a:solidFill>
                  <a:srgbClr val="B6D7A8"/>
                </a:solidFill>
              </a:rPr>
              <a:t>curva di offerta:</a:t>
            </a:r>
            <a:r>
              <a:rPr lang="it" sz="1600"/>
              <a:t> sintetizza le informazioni sulla maniera in cui i produttori prendono le loro decisioni.</a:t>
            </a:r>
            <a:endParaRPr sz="160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83" name="Google Shape;8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6225" y="148775"/>
            <a:ext cx="2422976" cy="2422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7"/>
          <p:cNvPicPr preferRelativeResize="0"/>
          <p:nvPr/>
        </p:nvPicPr>
        <p:blipFill rotWithShape="1">
          <a:blip r:embed="rId4">
            <a:alphaModFix/>
          </a:blip>
          <a:srcRect l="2138" t="4023" r="1550" b="9635"/>
          <a:stretch/>
        </p:blipFill>
        <p:spPr>
          <a:xfrm>
            <a:off x="6536225" y="2684850"/>
            <a:ext cx="2422975" cy="22913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>
            <a:spLocks noGrp="1"/>
          </p:cNvSpPr>
          <p:nvPr>
            <p:ph type="title"/>
          </p:nvPr>
        </p:nvSpPr>
        <p:spPr>
          <a:xfrm>
            <a:off x="58200" y="1322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EA9999"/>
                </a:solidFill>
              </a:rPr>
              <a:t>Processo produttivo ed economia di mercato</a:t>
            </a:r>
            <a:endParaRPr>
              <a:solidFill>
                <a:srgbClr val="EA9999"/>
              </a:solidFill>
            </a:endParaRPr>
          </a:p>
        </p:txBody>
      </p:sp>
      <p:sp>
        <p:nvSpPr>
          <p:cNvPr id="90" name="Google Shape;90;p18"/>
          <p:cNvSpPr txBox="1">
            <a:spLocks noGrp="1"/>
          </p:cNvSpPr>
          <p:nvPr>
            <p:ph type="body" idx="1"/>
          </p:nvPr>
        </p:nvSpPr>
        <p:spPr>
          <a:xfrm>
            <a:off x="58200" y="618375"/>
            <a:ext cx="6031200" cy="443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600"/>
              <a:t>La </a:t>
            </a:r>
            <a:r>
              <a:rPr lang="it" sz="1600" b="1" i="1">
                <a:solidFill>
                  <a:srgbClr val="999999"/>
                </a:solidFill>
              </a:rPr>
              <a:t>produzione </a:t>
            </a:r>
            <a:r>
              <a:rPr lang="it" sz="1600"/>
              <a:t>richiede l’utilizzo di </a:t>
            </a:r>
            <a:r>
              <a:rPr lang="it" sz="1600" b="1" i="1">
                <a:solidFill>
                  <a:srgbClr val="999999"/>
                </a:solidFill>
              </a:rPr>
              <a:t>risorse </a:t>
            </a:r>
            <a:r>
              <a:rPr lang="it" sz="1600"/>
              <a:t>definite </a:t>
            </a:r>
            <a:r>
              <a:rPr lang="it" sz="1600" b="1" i="1">
                <a:solidFill>
                  <a:srgbClr val="999999"/>
                </a:solidFill>
              </a:rPr>
              <a:t>fattori produttivi</a:t>
            </a:r>
            <a:r>
              <a:rPr lang="it" sz="1600"/>
              <a:t>. Essi sono raggruppati in due tipologie:</a:t>
            </a:r>
            <a:endParaRPr sz="1600"/>
          </a:p>
          <a:p>
            <a:pPr marL="457200" lvl="0" indent="-330200" algn="l" rtl="0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it" sz="1600"/>
              <a:t>il </a:t>
            </a:r>
            <a:r>
              <a:rPr lang="it" sz="1600" i="1">
                <a:solidFill>
                  <a:srgbClr val="DD7E6B"/>
                </a:solidFill>
              </a:rPr>
              <a:t>lavoro</a:t>
            </a:r>
            <a:r>
              <a:rPr lang="it" sz="1600"/>
              <a:t> → comprende l’insieme dei servizi lavorativi impiegati nella produzione, cioè le risorse umane;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it" sz="1600"/>
              <a:t>il </a:t>
            </a:r>
            <a:r>
              <a:rPr lang="it" sz="1600" i="1">
                <a:solidFill>
                  <a:srgbClr val="F6B26B"/>
                </a:solidFill>
              </a:rPr>
              <a:t>capitale</a:t>
            </a:r>
            <a:r>
              <a:rPr lang="it" sz="1600"/>
              <a:t> → comprende l’insieme delle macchine e degli impianti utilizzati nella produzione, cioè il capitale fisico.</a:t>
            </a:r>
            <a:endParaRPr sz="16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it" sz="1600"/>
              <a:t>L’economia di mercato si caratterizza per:</a:t>
            </a:r>
            <a:endParaRPr sz="1600"/>
          </a:p>
          <a:p>
            <a:pPr marL="457200" lvl="0" indent="-330200" algn="l" rtl="0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it" sz="1600" i="1">
                <a:solidFill>
                  <a:srgbClr val="A2C4C9"/>
                </a:solidFill>
              </a:rPr>
              <a:t>come si produce</a:t>
            </a:r>
            <a:r>
              <a:rPr lang="it" sz="1600"/>
              <a:t>: si adottano tecniche e strategie per combinare nel modo migliore il capitale e il lavoro 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it" sz="1600" i="1">
                <a:solidFill>
                  <a:srgbClr val="93C47D"/>
                </a:solidFill>
              </a:rPr>
              <a:t>cosa si produce</a:t>
            </a:r>
            <a:r>
              <a:rPr lang="it" sz="1600"/>
              <a:t>: le imprese osservano sui mercati le scelte dei consumatori ed individuano dall’analisi degli scambi i prodotti ed i servizi 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it" sz="1600" i="1">
                <a:solidFill>
                  <a:srgbClr val="C27BA0"/>
                </a:solidFill>
              </a:rPr>
              <a:t>per chi si produce</a:t>
            </a:r>
            <a:r>
              <a:rPr lang="it" sz="1600"/>
              <a:t>: il prezzo bene svolge un ruolo determinante per influenzare la diffusione nelle diverse fasce di consumatori</a:t>
            </a:r>
            <a:endParaRPr sz="1600"/>
          </a:p>
        </p:txBody>
      </p:sp>
      <p:pic>
        <p:nvPicPr>
          <p:cNvPr id="91" name="Google Shape;9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3976" y="1066850"/>
            <a:ext cx="3369325" cy="187230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8"/>
          <p:cNvSpPr txBox="1"/>
          <p:nvPr/>
        </p:nvSpPr>
        <p:spPr>
          <a:xfrm>
            <a:off x="5965700" y="3564425"/>
            <a:ext cx="3147600" cy="7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it" sz="1600">
                <a:solidFill>
                  <a:schemeClr val="lt2"/>
                </a:solidFill>
              </a:rPr>
              <a:t>L’economia di mercato si alterna con l’economia pianificata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EA9999"/>
                </a:solidFill>
              </a:rPr>
              <a:t>Il Funzionamento dei mercati: Ciclo produttivo</a:t>
            </a:r>
            <a:endParaRPr>
              <a:solidFill>
                <a:srgbClr val="EA9999"/>
              </a:solidFill>
            </a:endParaRPr>
          </a:p>
        </p:txBody>
      </p:sp>
      <p:sp>
        <p:nvSpPr>
          <p:cNvPr id="98" name="Google Shape;98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3881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600" b="1" i="1"/>
              <a:t>Il mercato e un insieme di compratori e venditori. Tramite le loro interazioni vengono determinati i prezzi.</a:t>
            </a:r>
            <a:endParaRPr sz="1600" b="1" i="1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600" b="1" i="1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it" sz="1600" b="1" i="1"/>
              <a:t>-Mercato dei beni e servizi: l offerta si incontra con la domanda</a:t>
            </a:r>
            <a:endParaRPr sz="1600" b="1" i="1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600" b="1" i="1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it" sz="1600" b="1" i="1"/>
              <a:t>-Mercato dei fattori produttivi: le aziende per produrre  hanno bisogno del fattore lavoro (manodopera offerta da altre famiglie)</a:t>
            </a:r>
            <a:endParaRPr sz="1600" b="1" i="1"/>
          </a:p>
        </p:txBody>
      </p:sp>
      <p:pic>
        <p:nvPicPr>
          <p:cNvPr id="99" name="Google Shape;99;p19"/>
          <p:cNvPicPr preferRelativeResize="0"/>
          <p:nvPr/>
        </p:nvPicPr>
        <p:blipFill rotWithShape="1">
          <a:blip r:embed="rId3">
            <a:alphaModFix/>
          </a:blip>
          <a:srcRect l="1811" r="10668" b="5917"/>
          <a:stretch/>
        </p:blipFill>
        <p:spPr>
          <a:xfrm>
            <a:off x="4981075" y="979213"/>
            <a:ext cx="3695575" cy="37629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0"/>
          <p:cNvSpPr txBox="1">
            <a:spLocks noGrp="1"/>
          </p:cNvSpPr>
          <p:nvPr>
            <p:ph type="body" idx="1"/>
          </p:nvPr>
        </p:nvSpPr>
        <p:spPr>
          <a:xfrm>
            <a:off x="129300" y="640150"/>
            <a:ext cx="8520600" cy="179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it" b="1" i="1"/>
              <a:t>Le imprese acquistano fattori produttivi(lavoro,materie prime)</a:t>
            </a:r>
            <a:endParaRPr b="1" i="1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it" b="1" i="1"/>
              <a:t>Trasformano questi fattori in beni e servizi tramite la produzione </a:t>
            </a:r>
            <a:endParaRPr b="1" i="1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it" b="1" i="1"/>
              <a:t>Offrono i beni  e servizi sul mercato</a:t>
            </a:r>
            <a:endParaRPr b="1" i="1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it" b="1" i="1"/>
              <a:t>Le famiglie li acquistano e con la spesa forniscono alle imprese i ricavi</a:t>
            </a:r>
            <a:endParaRPr b="1" i="1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it" b="1" i="1"/>
              <a:t>Le imprese pagano i fattori produttivi (tasse,affitto…)</a:t>
            </a:r>
            <a:endParaRPr b="1" i="1"/>
          </a:p>
        </p:txBody>
      </p:sp>
      <p:sp>
        <p:nvSpPr>
          <p:cNvPr id="105" name="Google Shape;105;p20"/>
          <p:cNvSpPr txBox="1"/>
          <p:nvPr/>
        </p:nvSpPr>
        <p:spPr>
          <a:xfrm>
            <a:off x="82525" y="101350"/>
            <a:ext cx="62634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2300" b="1">
                <a:solidFill>
                  <a:schemeClr val="lt2"/>
                </a:solidFill>
              </a:rPr>
              <a:t>In sintesi</a:t>
            </a:r>
            <a:r>
              <a:rPr lang="it" sz="2300" b="1" i="1">
                <a:solidFill>
                  <a:schemeClr val="lt2"/>
                </a:solidFill>
              </a:rPr>
              <a:t>:</a:t>
            </a:r>
            <a:endParaRPr sz="2300" b="1" i="1">
              <a:solidFill>
                <a:schemeClr val="lt2"/>
              </a:solidFill>
            </a:endParaRPr>
          </a:p>
        </p:txBody>
      </p:sp>
      <p:pic>
        <p:nvPicPr>
          <p:cNvPr id="106" name="Google Shape;10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6700" y="2523575"/>
            <a:ext cx="2285498" cy="240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20"/>
          <p:cNvPicPr preferRelativeResize="0"/>
          <p:nvPr/>
        </p:nvPicPr>
        <p:blipFill rotWithShape="1">
          <a:blip r:embed="rId4">
            <a:alphaModFix/>
          </a:blip>
          <a:srcRect l="6266" t="14187" r="6701" b="16875"/>
          <a:stretch/>
        </p:blipFill>
        <p:spPr>
          <a:xfrm>
            <a:off x="4851650" y="2523575"/>
            <a:ext cx="2357369" cy="2401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1"/>
          <p:cNvSpPr txBox="1"/>
          <p:nvPr/>
        </p:nvSpPr>
        <p:spPr>
          <a:xfrm>
            <a:off x="3884925" y="2025690"/>
            <a:ext cx="4837200" cy="16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600" b="1">
                <a:solidFill>
                  <a:schemeClr val="lt2"/>
                </a:solidFill>
              </a:rPr>
              <a:t>Il modello domanda-offerta rappresenta il fondamento dell'economia classica per la determinazione dei prezzi di beni e fattori produttivi in un mercato razionale. Questo meccanismo guida le decisioni economiche quotidiane di consumatori e produttori.</a:t>
            </a:r>
            <a:endParaRPr sz="1600" b="1">
              <a:solidFill>
                <a:schemeClr val="lt2"/>
              </a:solidFill>
            </a:endParaRPr>
          </a:p>
        </p:txBody>
      </p:sp>
      <p:pic>
        <p:nvPicPr>
          <p:cNvPr id="113" name="Google Shape;11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675" y="218875"/>
            <a:ext cx="3137175" cy="4705749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1"/>
          <p:cNvSpPr txBox="1"/>
          <p:nvPr/>
        </p:nvSpPr>
        <p:spPr>
          <a:xfrm>
            <a:off x="4063725" y="386625"/>
            <a:ext cx="44796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2500">
                <a:solidFill>
                  <a:srgbClr val="EA9999"/>
                </a:solidFill>
              </a:rPr>
              <a:t>I Mercati e la Formazione del Prezzo: Domanda e Offerta</a:t>
            </a:r>
            <a:endParaRPr sz="2500">
              <a:solidFill>
                <a:srgbClr val="EA9999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1119</Words>
  <PresentationFormat>Presentazione su schermo (16:9)</PresentationFormat>
  <Paragraphs>102</Paragraphs>
  <Slides>15</Slides>
  <Notes>15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Titoli diapositive</vt:lpstr>
      </vt:variant>
      <vt:variant>
        <vt:i4>15</vt:i4>
      </vt:variant>
    </vt:vector>
  </HeadingPairs>
  <TitlesOfParts>
    <vt:vector size="16" baseType="lpstr">
      <vt:lpstr>Simple Dark</vt:lpstr>
      <vt:lpstr>Diapositiva 1</vt:lpstr>
      <vt:lpstr>La Microeconomia e la Macroeconomia</vt:lpstr>
      <vt:lpstr>La Microeconomia e la Macroeconomia </vt:lpstr>
      <vt:lpstr>La produzione e la vendita</vt:lpstr>
      <vt:lpstr>Il mercato</vt:lpstr>
      <vt:lpstr>Processo produttivo ed economia di mercato</vt:lpstr>
      <vt:lpstr>Il Funzionamento dei mercati: Ciclo produttivo</vt:lpstr>
      <vt:lpstr>Diapositiva 8</vt:lpstr>
      <vt:lpstr>Diapositiva 9</vt:lpstr>
      <vt:lpstr>Diapositiva 10</vt:lpstr>
      <vt:lpstr>Diapositiva 11</vt:lpstr>
      <vt:lpstr>Diapositiva 12</vt:lpstr>
      <vt:lpstr>Diapositiva 13</vt:lpstr>
      <vt:lpstr>Diapositiva 14</vt:lpstr>
      <vt:lpstr>Domande: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cp:lastModifiedBy>Info45</cp:lastModifiedBy>
  <cp:revision>1</cp:revision>
  <dcterms:modified xsi:type="dcterms:W3CDTF">2025-10-02T11:21:49Z</dcterms:modified>
</cp:coreProperties>
</file>